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8" r:id="rId3"/>
    <p:sldId id="266" r:id="rId4"/>
    <p:sldId id="257" r:id="rId5"/>
    <p:sldId id="267" r:id="rId6"/>
    <p:sldId id="258" r:id="rId7"/>
    <p:sldId id="259" r:id="rId8"/>
    <p:sldId id="260" r:id="rId9"/>
    <p:sldId id="261" r:id="rId10"/>
    <p:sldId id="262" r:id="rId11"/>
    <p:sldId id="263" r:id="rId12"/>
    <p:sldId id="269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3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6" d="100"/>
          <a:sy n="106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34234-AF20-434F-9CD0-566A6468EF45}" type="datetimeFigureOut">
              <a:rPr lang="cs-CZ" smtClean="0"/>
              <a:pPr/>
              <a:t>27.11.2014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55887-3363-4EC2-80AE-A1C57AE7E2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242629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108A7-B4F3-4BC5-B120-978D495B61BC}" type="datetimeFigureOut">
              <a:rPr lang="cs-CZ" smtClean="0"/>
              <a:pPr/>
              <a:t>27.11.2014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4B0A5-0487-4184-B442-27AABBEC59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616702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4B0A5-0487-4184-B442-27AABBEC594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9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7964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3487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73727"/>
            <a:ext cx="9144000" cy="483665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5536" y="6696744"/>
            <a:ext cx="7560840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100392" y="6597352"/>
            <a:ext cx="586408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AFBE34C-2289-43FB-8CFD-FCE54C7D0DB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88867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push dir="u"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8194" name="Picture 2" descr="C:\Users\Moravkova\Desktop\linka do prezentace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63888" y="3789040"/>
            <a:ext cx="504056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500" b="1" dirty="0" smtClean="0">
                <a:solidFill>
                  <a:srgbClr val="09539D"/>
                </a:solidFill>
              </a:rPr>
              <a:t>PRODUKTOVÁ ŘADA AUTOMATIZOVANÝCH VÝMĚN NÁSTROJŮ A TECHNOLOGICKÉHO PŘÍSLUŠENSTVÍ OBRÁBĚCÍCH STROJŮ</a:t>
            </a:r>
            <a:endParaRPr lang="cs-CZ" sz="2500" dirty="0">
              <a:solidFill>
                <a:srgbClr val="09539D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716288" y="6165304"/>
            <a:ext cx="50405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>
                <a:solidFill>
                  <a:srgbClr val="09539D"/>
                </a:solidFill>
              </a:rPr>
              <a:t>VÚTS, </a:t>
            </a:r>
            <a:r>
              <a:rPr lang="cs-CZ" sz="1000" dirty="0" err="1" smtClean="0">
                <a:solidFill>
                  <a:srgbClr val="09539D"/>
                </a:solidFill>
              </a:rPr>
              <a:t>a.s</a:t>
            </a:r>
            <a:endParaRPr lang="cs-CZ" sz="1000" dirty="0" smtClean="0">
              <a:solidFill>
                <a:srgbClr val="09539D"/>
              </a:solidFill>
            </a:endParaRPr>
          </a:p>
          <a:p>
            <a:r>
              <a:rPr lang="cs-CZ" sz="1000" dirty="0" smtClean="0">
                <a:solidFill>
                  <a:srgbClr val="09539D"/>
                </a:solidFill>
              </a:rPr>
              <a:t>Svárovská619,  Liberec XI –Růžodol</a:t>
            </a:r>
          </a:p>
          <a:p>
            <a:r>
              <a:rPr lang="cs-CZ" sz="1000" b="1" dirty="0" smtClean="0">
                <a:solidFill>
                  <a:srgbClr val="09539D"/>
                </a:solidFill>
              </a:rPr>
              <a:t>www.vuts.cz</a:t>
            </a:r>
            <a:endParaRPr lang="cs-CZ" sz="1000" b="1" dirty="0">
              <a:solidFill>
                <a:srgbClr val="0953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8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6147" name="Picture 3" descr="C:\Users\Moravkova\Desktop\linka do prezentace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54260" y="10319"/>
            <a:ext cx="9252520" cy="684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6438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67544" y="1328015"/>
            <a:ext cx="367240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POPIS</a:t>
            </a:r>
          </a:p>
          <a:p>
            <a:pPr algn="just"/>
            <a:r>
              <a:rPr lang="cs-CZ" sz="1000" dirty="0" smtClean="0"/>
              <a:t>Koncepce manipulátoru podobná jako u varianty 1 (ATC6-150). Pojezd manipulátoru řešen na obloukové dráze připevněné ke stojanu stroje. Manipulátor je modulární koncepce umožňující volit varianty se sklápěním a bez sklápění , případně s příčkou a bez příčky. Všechny pohyby manipulátoru jsou buď pneumatické, nebo elektrické. Otáčení ruky je dosaženo přímým propojením převodovky se </a:t>
            </a:r>
            <a:r>
              <a:rPr lang="cs-CZ" sz="1000" dirty="0" err="1" smtClean="0"/>
              <a:t>servopohonem</a:t>
            </a:r>
            <a:r>
              <a:rPr lang="cs-CZ" sz="1000" dirty="0" smtClean="0"/>
              <a:t>. Výsuv ruky pneumatickým válcem , alternativně servomotorem.</a:t>
            </a:r>
          </a:p>
          <a:p>
            <a:endParaRPr lang="cs-CZ" sz="1000" dirty="0"/>
          </a:p>
          <a:p>
            <a:endParaRPr lang="cs-CZ" sz="1000" dirty="0" smtClean="0"/>
          </a:p>
          <a:p>
            <a:r>
              <a:rPr lang="cs-CZ" sz="1000" b="1" dirty="0" smtClean="0"/>
              <a:t>PARAMETRY  </a:t>
            </a:r>
          </a:p>
          <a:p>
            <a:r>
              <a:rPr lang="cs-CZ" sz="1000" b="1" i="1" dirty="0" smtClean="0"/>
              <a:t>Upínací kužel: </a:t>
            </a:r>
            <a:r>
              <a:rPr lang="cs-CZ" sz="1000" dirty="0" smtClean="0"/>
              <a:t>ISO 50… …..DIN 69 871-AD 50 </a:t>
            </a:r>
          </a:p>
          <a:p>
            <a:r>
              <a:rPr lang="cs-CZ" sz="1000" b="1" i="1" dirty="0" smtClean="0"/>
              <a:t>Upínací nástavec	</a:t>
            </a:r>
            <a:r>
              <a:rPr lang="cs-CZ" sz="1000" dirty="0" smtClean="0"/>
              <a:t>: DIN 69 872-A28</a:t>
            </a:r>
          </a:p>
          <a:p>
            <a:r>
              <a:rPr lang="cs-CZ" sz="1000" b="1" i="1" dirty="0" smtClean="0"/>
              <a:t>Max. délka nástroje</a:t>
            </a:r>
            <a:r>
              <a:rPr lang="cs-CZ" sz="1000" dirty="0" smtClean="0"/>
              <a:t>: 500  (mm)</a:t>
            </a:r>
          </a:p>
          <a:p>
            <a:r>
              <a:rPr lang="cs-CZ" sz="1000" b="1" i="1" dirty="0" smtClean="0"/>
              <a:t>Max. průměr nástroje (s vynecháním sousedních míst): </a:t>
            </a:r>
            <a:r>
              <a:rPr lang="cs-CZ" sz="1000" dirty="0" smtClean="0"/>
              <a:t>320 (mm)</a:t>
            </a:r>
          </a:p>
          <a:p>
            <a:r>
              <a:rPr lang="cs-CZ" sz="1000" b="1" i="1" dirty="0" smtClean="0"/>
              <a:t>Max. hmotnost nástroje</a:t>
            </a:r>
            <a:r>
              <a:rPr lang="cs-CZ" sz="1000" dirty="0" smtClean="0"/>
              <a:t>: 30 (kg)</a:t>
            </a:r>
          </a:p>
          <a:p>
            <a:r>
              <a:rPr lang="cs-CZ" sz="1000" b="1" i="1" dirty="0" smtClean="0"/>
              <a:t>Výměna nástroje do vodorovného a svislého vřetena: </a:t>
            </a:r>
            <a:r>
              <a:rPr lang="cs-CZ" sz="1000" dirty="0" smtClean="0"/>
              <a:t>ne</a:t>
            </a:r>
          </a:p>
          <a:p>
            <a:r>
              <a:rPr lang="cs-CZ" sz="1000" b="1" i="1" dirty="0" smtClean="0"/>
              <a:t>Řídící napětí</a:t>
            </a:r>
            <a:r>
              <a:rPr lang="cs-CZ" sz="1000" dirty="0" smtClean="0"/>
              <a:t>: 24V DC</a:t>
            </a:r>
            <a:endParaRPr lang="cs-CZ" sz="1000" dirty="0"/>
          </a:p>
        </p:txBody>
      </p:sp>
      <p:pic>
        <p:nvPicPr>
          <p:cNvPr id="7170" name="Picture 2" descr="D:\iveta\aa VUTS\foto\ATC4-60\upravene\ATC4-60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59"/>
            <a:ext cx="3744500" cy="49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5940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1026" name="Picture 2" descr="C:\Users\Moravkova\Desktop\linka do prezentace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2979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67544" y="1412776"/>
            <a:ext cx="345638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>
                <a:solidFill>
                  <a:srgbClr val="09539D"/>
                </a:solidFill>
              </a:rPr>
              <a:t>CHARAKTERISTIKA PRODUKTU A JEHO PARAMETRŮ, POROVNÁNÍ SE STÁVAJÍCÍM VLASTNÍM NEBO KONKURENČNÍM ŘEŠENÍM V TUZEMSKU A V ZAHRANIČÍ</a:t>
            </a:r>
          </a:p>
          <a:p>
            <a:pPr algn="just"/>
            <a:endParaRPr lang="cs-CZ" sz="1000" b="1" dirty="0" smtClean="0"/>
          </a:p>
          <a:p>
            <a:pPr algn="just"/>
            <a:r>
              <a:rPr lang="cs-CZ" sz="1000" dirty="0" smtClean="0"/>
              <a:t>Jedním z důležitých faktorů konkurenceschopnosti obráběcích strojů, je kromě vysoké přesnosti a spolehlivosti i jejich výkonnost. Problematika manipulace s nástroji a technologickým příslušenstvím souvisí s automatizací a zefektivňováním výroby.  Z uživatelského pohledu jsou oceňovány stroje, které nabídnou významné úspory strojního času. Již dlouhodobě jsou hledány cesty pro zefektivnění a zrychlení vlastního obráběcího procesu a paralelně s tím je kladen důraz na snižování neproduktivních časů.  Jednou z cest, jak tohoto požadavku dosáhnout je vybavení strojů automatizovanými systémy manipulace s nástroji. Tyto systémy se již dnes staly standardní periférií obráběcích strojů. Avšak díky vzrůstajícím požadavkům na efektivitu a ekonomičnost výroby jsou současná technická řešení mnohdy na hranici svých technických možností a další zvyšování výkonových parametrů vyžaduje nové koncepty a provedení.</a:t>
            </a:r>
          </a:p>
          <a:p>
            <a:pPr algn="just"/>
            <a:r>
              <a:rPr lang="cs-CZ" sz="1000" dirty="0" smtClean="0"/>
              <a:t>Naše organizace dlouhodobě spolupracuje s výrobci obráběcích strojů a posledních letech se intenzivně věnovala výzkumu a vývoji této techniky zejména pro vodorovné vyvrtávací stroje. </a:t>
            </a:r>
            <a:endParaRPr lang="cs-CZ" sz="1000" dirty="0"/>
          </a:p>
        </p:txBody>
      </p:sp>
      <p:sp>
        <p:nvSpPr>
          <p:cNvPr id="3" name="Obdélník 2"/>
          <p:cNvSpPr/>
          <p:nvPr/>
        </p:nvSpPr>
        <p:spPr>
          <a:xfrm>
            <a:off x="4298322" y="1484784"/>
            <a:ext cx="46085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smtClean="0"/>
              <a:t>V rámci našich výzkumně vývojových aktivit vznikla „</a:t>
            </a:r>
            <a:r>
              <a:rPr lang="cs-CZ" sz="1000" b="1" dirty="0" smtClean="0"/>
              <a:t>PRODUKTOVÁ ŘADA AUTOMATIZOVANÝCH VÝMĚN NÁSTROJŮ A TECHNOLOGICKÉHO PŘÍSLUŠENSTVÍ OBRÁBĚCÍCH STROJŮ“ </a:t>
            </a:r>
            <a:r>
              <a:rPr lang="cs-CZ" sz="1000" dirty="0" smtClean="0"/>
              <a:t>zahrnující: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Automatickou výměnu nástrojů pro těžké obráběcí stroje (ATC6-150)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Automatickou výměnu nástrojů a technologického příslušenství pro střední obráběcí stroje (AVTP V1)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Automatickou výměnu nástrojů a technologického příslušenství pro střední a menší obráběcí stroje (AVTP V2)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Rychlý </a:t>
            </a:r>
            <a:r>
              <a:rPr lang="cs-CZ" sz="1000" dirty="0" err="1" smtClean="0"/>
              <a:t>servomanipulátor</a:t>
            </a:r>
            <a:r>
              <a:rPr lang="cs-CZ" sz="1000" dirty="0" smtClean="0"/>
              <a:t> pro střední obráběcí stroje na výsuvném rameni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Rychlý </a:t>
            </a:r>
            <a:r>
              <a:rPr lang="cs-CZ" sz="1000" dirty="0" err="1" smtClean="0"/>
              <a:t>servomanipulátor</a:t>
            </a:r>
            <a:r>
              <a:rPr lang="cs-CZ" sz="1000" dirty="0" smtClean="0"/>
              <a:t> pro střední obráběcí stroje na obloukové dráze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Podrobný popis s parametry jednotlivých zařízení je uveden v příloze č. 1-5</a:t>
            </a:r>
          </a:p>
          <a:p>
            <a:endParaRPr lang="cs-CZ" sz="1000" dirty="0" smtClean="0"/>
          </a:p>
          <a:p>
            <a:r>
              <a:rPr lang="cs-CZ" sz="1000" b="1" dirty="0" smtClean="0">
                <a:solidFill>
                  <a:srgbClr val="09539D"/>
                </a:solidFill>
              </a:rPr>
              <a:t>HLAVNÍMI KONKURENČNÍMI VÝHODAMI TĚCHTO ZAŘÍZENÍ JE: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zásadní zkrácení časů výměny (u jednotlivých 4 až 25 %)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modulární koncepce s možností pružné reakce a modifikace dle zákaznických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 požadavků, která je oceňovány zejména tuzemskými výrobci obráběcích strojů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vysoká spolehlivost přesnost výměn, rezultující z vysoké tuhosti konstrukce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těžká AVN je schopna manipulovat s nástroji až do 60kg s momentem 150 </a:t>
            </a:r>
            <a:r>
              <a:rPr lang="cs-CZ" sz="1000" dirty="0" err="1" smtClean="0"/>
              <a:t>Nm</a:t>
            </a:r>
            <a:r>
              <a:rPr lang="cs-CZ" sz="10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 (sklápění + podélný posuv pro výměnu do dlouhých hlav), pro tento typ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/>
              <a:t> výrobků existují pouze 3 zahraniční výrobci (KELCH-KTC, PRAGATI, GIFU) a nyní  i naše organizace.</a:t>
            </a:r>
            <a:endParaRPr lang="cs-CZ" sz="1000" dirty="0"/>
          </a:p>
        </p:txBody>
      </p:sp>
      <p:sp>
        <p:nvSpPr>
          <p:cNvPr id="7" name="Obdélník 6"/>
          <p:cNvSpPr/>
          <p:nvPr/>
        </p:nvSpPr>
        <p:spPr>
          <a:xfrm>
            <a:off x="611560" y="5755322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>
                <a:solidFill>
                  <a:srgbClr val="09539D"/>
                </a:solidFill>
              </a:rPr>
              <a:t>PATENTOVÁ SITUACE, PRÁVNÍ OCHRANA</a:t>
            </a:r>
            <a:endParaRPr lang="cs-CZ" sz="1000" dirty="0">
              <a:solidFill>
                <a:srgbClr val="09539D"/>
              </a:solidFill>
            </a:endParaRPr>
          </a:p>
          <a:p>
            <a:r>
              <a:rPr lang="cs-CZ" sz="1000" dirty="0"/>
              <a:t>V roce 2013 byl podán návrh na patentový úřad za účelem vzniku patentu pod č. Np2012_125 Manipulační zař. 20130507, který je ve fázi schvalování. </a:t>
            </a:r>
            <a:endParaRPr lang="cs-CZ" sz="1000" dirty="0" smtClean="0"/>
          </a:p>
          <a:p>
            <a:r>
              <a:rPr lang="cs-CZ" sz="1000" dirty="0" smtClean="0"/>
              <a:t>Je </a:t>
            </a:r>
            <a:r>
              <a:rPr lang="cs-CZ" sz="1000" dirty="0"/>
              <a:t>podána přihláška Evropského patentu pod číslem : 14162213.4 – 1702.</a:t>
            </a:r>
          </a:p>
        </p:txBody>
      </p:sp>
    </p:spTree>
    <p:extLst>
      <p:ext uri="{BB962C8B-B14F-4D97-AF65-F5344CB8AC3E}">
        <p14:creationId xmlns:p14="http://schemas.microsoft.com/office/powerpoint/2010/main" xmlns="" val="247661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1027" name="Picture 3" descr="D:\iveta\aa VUTS\prezentace PPT\ficek prezentace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319"/>
            <a:ext cx="9144001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01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23528" y="1412776"/>
            <a:ext cx="3744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POPIS</a:t>
            </a:r>
          </a:p>
          <a:p>
            <a:pPr algn="just"/>
            <a:r>
              <a:rPr lang="cs-CZ" sz="1000" dirty="0" smtClean="0"/>
              <a:t>Těžká automatická výměna nástrojů s elektro hydraulickým manipulátorem a zásobníkem nástrojů umístěném svisle na zadní straně stojanu stroje, horizontální pohyb je realizován na dráze s pohyblivým manipulátorem a dvouramenným, sklopným chapačem. Důraz je kladen na </a:t>
            </a:r>
            <a:r>
              <a:rPr lang="cs-CZ" sz="1000" dirty="0" err="1" smtClean="0"/>
              <a:t>stavebnicovost</a:t>
            </a:r>
            <a:r>
              <a:rPr lang="cs-CZ" sz="1000" dirty="0" smtClean="0"/>
              <a:t> konstrukce a výrazné zkrácení doby výměny.</a:t>
            </a:r>
            <a:endParaRPr lang="cs-CZ" sz="1000" dirty="0"/>
          </a:p>
        </p:txBody>
      </p:sp>
      <p:sp>
        <p:nvSpPr>
          <p:cNvPr id="6" name="Obdélník 5"/>
          <p:cNvSpPr/>
          <p:nvPr/>
        </p:nvSpPr>
        <p:spPr>
          <a:xfrm>
            <a:off x="359532" y="2852936"/>
            <a:ext cx="3672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PARAMETRY </a:t>
            </a:r>
            <a:r>
              <a:rPr lang="cs-CZ" sz="1000" dirty="0" smtClean="0"/>
              <a:t> </a:t>
            </a:r>
          </a:p>
          <a:p>
            <a:endParaRPr lang="cs-CZ" sz="1000" dirty="0" smtClean="0"/>
          </a:p>
          <a:p>
            <a:r>
              <a:rPr lang="cs-CZ" sz="1000" b="1" i="1" dirty="0" smtClean="0"/>
              <a:t>Upínací kužel</a:t>
            </a:r>
            <a:r>
              <a:rPr lang="cs-CZ" sz="1000" dirty="0" smtClean="0"/>
              <a:t>: ISO 50… …..DIN 69 871-AD 50 </a:t>
            </a:r>
          </a:p>
          <a:p>
            <a:r>
              <a:rPr lang="cs-CZ" sz="1000" b="1" i="1" dirty="0" smtClean="0"/>
              <a:t>Upínací nástavec</a:t>
            </a:r>
            <a:r>
              <a:rPr lang="cs-CZ" sz="1000" dirty="0" smtClean="0"/>
              <a:t>: DIN 69 872-A28</a:t>
            </a:r>
          </a:p>
          <a:p>
            <a:r>
              <a:rPr lang="cs-CZ" sz="1000" b="1" i="1" dirty="0" smtClean="0"/>
              <a:t>Max. délka nástroje</a:t>
            </a:r>
            <a:r>
              <a:rPr lang="cs-CZ" sz="1000" dirty="0" smtClean="0"/>
              <a:t>: 600  (mm)</a:t>
            </a:r>
          </a:p>
          <a:p>
            <a:r>
              <a:rPr lang="cs-CZ" sz="1000" b="1" i="1" dirty="0" smtClean="0"/>
              <a:t>Max. průměr nástroje </a:t>
            </a:r>
            <a:r>
              <a:rPr lang="cs-CZ" sz="1000" i="1" dirty="0" smtClean="0"/>
              <a:t>(s vynecháním sousedních míst</a:t>
            </a:r>
            <a:r>
              <a:rPr lang="cs-CZ" sz="1000" dirty="0" smtClean="0"/>
              <a:t>):  420 (mm)</a:t>
            </a:r>
          </a:p>
          <a:p>
            <a:r>
              <a:rPr lang="cs-CZ" sz="1000" b="1" i="1" dirty="0" smtClean="0"/>
              <a:t>Max. hmotnost nástroje</a:t>
            </a:r>
            <a:r>
              <a:rPr lang="cs-CZ" sz="1000" dirty="0" smtClean="0"/>
              <a:t>: 60 (kg)</a:t>
            </a:r>
          </a:p>
          <a:p>
            <a:r>
              <a:rPr lang="cs-CZ" sz="1000" b="1" i="1" dirty="0" smtClean="0"/>
              <a:t>Max. moment na přírubě nástroje</a:t>
            </a:r>
            <a:r>
              <a:rPr lang="cs-CZ" sz="1000" dirty="0" smtClean="0"/>
              <a:t>: 150 (</a:t>
            </a:r>
            <a:r>
              <a:rPr lang="cs-CZ" sz="1000" dirty="0" err="1" smtClean="0"/>
              <a:t>Nm</a:t>
            </a:r>
            <a:r>
              <a:rPr lang="cs-CZ" sz="1000" dirty="0" smtClean="0"/>
              <a:t>)</a:t>
            </a:r>
          </a:p>
          <a:p>
            <a:r>
              <a:rPr lang="cs-CZ" sz="1000" b="1" i="1" dirty="0" smtClean="0"/>
              <a:t>Výsuv hydraulickým válcem</a:t>
            </a:r>
            <a:r>
              <a:rPr lang="cs-CZ" sz="1000" dirty="0" smtClean="0"/>
              <a:t>: max. 200 (mm)</a:t>
            </a:r>
          </a:p>
          <a:p>
            <a:r>
              <a:rPr lang="cs-CZ" sz="1000" b="1" i="1" dirty="0" smtClean="0"/>
              <a:t>Příčný výsuv s absolutním odměřováním</a:t>
            </a:r>
            <a:r>
              <a:rPr lang="cs-CZ" sz="1000" dirty="0" smtClean="0"/>
              <a:t>:  max. 590 (mm)</a:t>
            </a:r>
          </a:p>
          <a:p>
            <a:r>
              <a:rPr lang="cs-CZ" sz="1000" b="1" i="1" dirty="0" smtClean="0"/>
              <a:t>Otáčení ruky s absolutním odměřováním</a:t>
            </a:r>
            <a:r>
              <a:rPr lang="cs-CZ" sz="1000" dirty="0" smtClean="0"/>
              <a:t>:  max. 180°</a:t>
            </a:r>
          </a:p>
          <a:p>
            <a:r>
              <a:rPr lang="cs-CZ" sz="1000" b="1" i="1" dirty="0" smtClean="0"/>
              <a:t>Počet míst v zásobníku nástrojů: </a:t>
            </a:r>
            <a:r>
              <a:rPr lang="cs-CZ" sz="1000" dirty="0" smtClean="0"/>
              <a:t>58</a:t>
            </a:r>
          </a:p>
          <a:p>
            <a:r>
              <a:rPr lang="cs-CZ" sz="1000" b="1" i="1" dirty="0" smtClean="0"/>
              <a:t>Rozteč řetězu zásobníku nástrojů</a:t>
            </a:r>
            <a:r>
              <a:rPr lang="cs-CZ" sz="1000" dirty="0" smtClean="0"/>
              <a:t>: 160 (mm)</a:t>
            </a:r>
          </a:p>
          <a:p>
            <a:r>
              <a:rPr lang="cs-CZ" sz="1000" b="1" i="1" dirty="0" smtClean="0"/>
              <a:t>Výměna nástroje do vodorovného a svislého vřetena</a:t>
            </a:r>
            <a:r>
              <a:rPr lang="cs-CZ" sz="1000" dirty="0" smtClean="0"/>
              <a:t>: ano</a:t>
            </a:r>
          </a:p>
          <a:p>
            <a:r>
              <a:rPr lang="cs-CZ" sz="1000" dirty="0" smtClean="0"/>
              <a:t>ŠMT a.s. Plzeň jen výměna vodorovného nástroje</a:t>
            </a:r>
          </a:p>
          <a:p>
            <a:r>
              <a:rPr lang="cs-CZ" sz="1000" b="1" i="1" dirty="0" smtClean="0"/>
              <a:t>Doba výměny</a:t>
            </a:r>
            <a:r>
              <a:rPr lang="cs-CZ" sz="1000" dirty="0" smtClean="0"/>
              <a:t>: max. 30 (sec)</a:t>
            </a:r>
          </a:p>
          <a:p>
            <a:r>
              <a:rPr lang="cs-CZ" sz="1000" b="1" i="1" dirty="0" smtClean="0"/>
              <a:t>Řídící napětí</a:t>
            </a:r>
            <a:r>
              <a:rPr lang="cs-CZ" sz="1000" dirty="0" smtClean="0"/>
              <a:t>: 24V DC</a:t>
            </a:r>
          </a:p>
          <a:p>
            <a:r>
              <a:rPr lang="cs-CZ" sz="1000" b="1" i="1" dirty="0" smtClean="0"/>
              <a:t>AC servomotor Siemens pro: </a:t>
            </a:r>
          </a:p>
          <a:p>
            <a:pPr lvl="1"/>
            <a:r>
              <a:rPr lang="cs-CZ" sz="1000" dirty="0" smtClean="0"/>
              <a:t>Řetězový zásobník</a:t>
            </a:r>
          </a:p>
          <a:p>
            <a:pPr lvl="1"/>
            <a:r>
              <a:rPr lang="cs-CZ" sz="1000" dirty="0" smtClean="0"/>
              <a:t>Hlavní pojezd vozíku</a:t>
            </a:r>
          </a:p>
          <a:p>
            <a:pPr lvl="1"/>
            <a:r>
              <a:rPr lang="cs-CZ" sz="1000" dirty="0" smtClean="0"/>
              <a:t>Rotace ruky (manipulátoru)</a:t>
            </a:r>
          </a:p>
          <a:p>
            <a:pPr lvl="1"/>
            <a:r>
              <a:rPr lang="cs-CZ" sz="1000" dirty="0" smtClean="0"/>
              <a:t>Příčný pojezd</a:t>
            </a:r>
            <a:endParaRPr lang="cs-CZ" sz="1000" dirty="0"/>
          </a:p>
        </p:txBody>
      </p:sp>
      <p:pic>
        <p:nvPicPr>
          <p:cNvPr id="2050" name="Picture 2" descr="D:\iveta\aa VUTS\foto\SKODA\IMG_03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03" r="9169"/>
          <a:stretch/>
        </p:blipFill>
        <p:spPr bwMode="auto">
          <a:xfrm>
            <a:off x="4644008" y="1451992"/>
            <a:ext cx="4222738" cy="48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454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5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-27384"/>
            <a:ext cx="921702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018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04056" y="1494328"/>
            <a:ext cx="38519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000" b="1" dirty="0" smtClean="0"/>
              <a:t>POPIS</a:t>
            </a:r>
            <a:endParaRPr lang="cs-CZ" sz="1000" dirty="0" smtClean="0"/>
          </a:p>
          <a:p>
            <a:pPr algn="just"/>
            <a:r>
              <a:rPr lang="cs-CZ" sz="1000" dirty="0" smtClean="0"/>
              <a:t>Automatická </a:t>
            </a:r>
            <a:r>
              <a:rPr lang="cs-CZ" sz="1000" dirty="0"/>
              <a:t>výměna technologického příslušenství. Jedná se o periferní zařízení k horizontálním obráběcím strojům, určené pro automatickou výměnu nástrojů a technologického příslušenství, jako jsou frézovací hlavy a krycí desky. Zařízení je koncipováno variabilně a modulárně, skládající se ze dvou nezávislých modulů a to výměny technologického příslušenství a výměny nástrojů.</a:t>
            </a:r>
          </a:p>
          <a:p>
            <a:pPr algn="just"/>
            <a:r>
              <a:rPr lang="cs-CZ" sz="1000" dirty="0"/>
              <a:t>V modulu výměny příslušenství mohou být umístěny až 3 frézovací hlavy s maximální hmotností 800 kg. Modul výměny nástrojů se skládá ze zásobníku nástrojů (dle typu až 120 nástrojů) a z manipulátoru nástrojů. </a:t>
            </a:r>
          </a:p>
          <a:p>
            <a:pPr algn="just"/>
            <a:r>
              <a:rPr lang="cs-CZ" sz="1000" dirty="0"/>
              <a:t>Jedná se o tuhý svařovaný samonosný ocelový dvoudílný rám nesoucí zásobník nástrojů a výsuvný tubus manipulátoru nástrojů. Současně je na rámu připevněno výsuvné rameno nesoucí několik lůžek technologického příslušenství, jako jsou výměnné obráběcí hlavy, čelní desky a podobně. Celá sestava tvoří jeden celek stojící vedle obráběcího stroje, je ovšem díky modulárnosti možné použít i výměnu nástrojů, nebo příslušenství samostatně. Výhodou je robustnost a kompaktnost řešení a snadná instalace ke stroji</a:t>
            </a:r>
            <a:r>
              <a:rPr lang="cs-CZ" sz="1000" dirty="0" smtClean="0"/>
              <a:t>.</a:t>
            </a:r>
            <a:endParaRPr lang="cs-CZ" sz="1000" dirty="0"/>
          </a:p>
        </p:txBody>
      </p:sp>
      <p:sp>
        <p:nvSpPr>
          <p:cNvPr id="6" name="Obdélník 5"/>
          <p:cNvSpPr/>
          <p:nvPr/>
        </p:nvSpPr>
        <p:spPr>
          <a:xfrm>
            <a:off x="504056" y="4797152"/>
            <a:ext cx="3779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PARAMETRY  </a:t>
            </a:r>
            <a:endParaRPr lang="cs-CZ" sz="1000" dirty="0"/>
          </a:p>
          <a:p>
            <a:r>
              <a:rPr lang="cs-CZ" sz="1000" b="1" i="1" dirty="0"/>
              <a:t>Upínací kužel </a:t>
            </a:r>
            <a:r>
              <a:rPr lang="cs-CZ" sz="1000" dirty="0" smtClean="0"/>
              <a:t>: ISO </a:t>
            </a:r>
            <a:r>
              <a:rPr lang="cs-CZ" sz="1000" dirty="0"/>
              <a:t>50… …..DIN 69 871-AD 50 </a:t>
            </a:r>
          </a:p>
          <a:p>
            <a:r>
              <a:rPr lang="cs-CZ" sz="1000" b="1" i="1" dirty="0"/>
              <a:t>Upínací </a:t>
            </a:r>
            <a:r>
              <a:rPr lang="cs-CZ" sz="1000" b="1" i="1" dirty="0" smtClean="0"/>
              <a:t>nástavec: </a:t>
            </a:r>
            <a:r>
              <a:rPr lang="cs-CZ" sz="1000" dirty="0" smtClean="0"/>
              <a:t>DIN </a:t>
            </a:r>
            <a:r>
              <a:rPr lang="cs-CZ" sz="1000" dirty="0"/>
              <a:t>69 872-A28</a:t>
            </a:r>
          </a:p>
          <a:p>
            <a:r>
              <a:rPr lang="cs-CZ" sz="1000" b="1" i="1" dirty="0"/>
              <a:t>Max. délka </a:t>
            </a:r>
            <a:r>
              <a:rPr lang="cs-CZ" sz="1000" b="1" i="1" dirty="0" smtClean="0"/>
              <a:t>nástroje</a:t>
            </a:r>
            <a:r>
              <a:rPr lang="cs-CZ" sz="1000" dirty="0" smtClean="0"/>
              <a:t>: 500  </a:t>
            </a:r>
            <a:r>
              <a:rPr lang="cs-CZ" sz="1000" dirty="0"/>
              <a:t>(mm)</a:t>
            </a:r>
          </a:p>
          <a:p>
            <a:r>
              <a:rPr lang="cs-CZ" sz="1000" b="1" i="1" dirty="0"/>
              <a:t>Max. průměr nástroje (s vynecháním sousedních míst</a:t>
            </a:r>
            <a:r>
              <a:rPr lang="cs-CZ" sz="1000" dirty="0" smtClean="0"/>
              <a:t>): 320 </a:t>
            </a:r>
            <a:r>
              <a:rPr lang="cs-CZ" sz="1000" dirty="0"/>
              <a:t>(mm)</a:t>
            </a:r>
          </a:p>
          <a:p>
            <a:r>
              <a:rPr lang="cs-CZ" sz="1000" b="1" i="1" dirty="0"/>
              <a:t>Max. hmotnost </a:t>
            </a:r>
            <a:r>
              <a:rPr lang="cs-CZ" sz="1000" b="1" i="1" dirty="0" smtClean="0"/>
              <a:t>nástroje</a:t>
            </a:r>
            <a:r>
              <a:rPr lang="cs-CZ" sz="1000" dirty="0" smtClean="0"/>
              <a:t>: 30 </a:t>
            </a:r>
            <a:r>
              <a:rPr lang="cs-CZ" sz="1000" dirty="0"/>
              <a:t>(kg)</a:t>
            </a:r>
          </a:p>
          <a:p>
            <a:r>
              <a:rPr lang="cs-CZ" sz="1000" b="1" i="1" dirty="0"/>
              <a:t>Počet míst v zásobníku </a:t>
            </a:r>
            <a:r>
              <a:rPr lang="cs-CZ" sz="1000" b="1" i="1" dirty="0" smtClean="0"/>
              <a:t>nástrojů</a:t>
            </a:r>
            <a:r>
              <a:rPr lang="cs-CZ" sz="1000" dirty="0" smtClean="0"/>
              <a:t>: 40-120</a:t>
            </a:r>
            <a:endParaRPr lang="cs-CZ" sz="1000" dirty="0"/>
          </a:p>
          <a:p>
            <a:r>
              <a:rPr lang="cs-CZ" sz="1000" b="1" i="1" dirty="0"/>
              <a:t>Výměna nástroje do vodorovného a svislého </a:t>
            </a:r>
            <a:r>
              <a:rPr lang="cs-CZ" sz="1000" b="1" i="1" dirty="0" smtClean="0"/>
              <a:t>vřetena: </a:t>
            </a:r>
            <a:r>
              <a:rPr lang="cs-CZ" sz="1000" dirty="0" smtClean="0"/>
              <a:t>ne</a:t>
            </a:r>
            <a:endParaRPr lang="cs-CZ" sz="1000" dirty="0"/>
          </a:p>
          <a:p>
            <a:r>
              <a:rPr lang="cs-CZ" sz="1000" b="1" i="1" dirty="0"/>
              <a:t>Řídící </a:t>
            </a:r>
            <a:r>
              <a:rPr lang="cs-CZ" sz="1000" b="1" i="1" dirty="0" smtClean="0"/>
              <a:t>napětí</a:t>
            </a:r>
            <a:r>
              <a:rPr lang="cs-CZ" sz="1000" dirty="0" smtClean="0"/>
              <a:t>: 24V </a:t>
            </a:r>
            <a:r>
              <a:rPr lang="cs-CZ" sz="1000" dirty="0"/>
              <a:t>DC</a:t>
            </a:r>
          </a:p>
          <a:p>
            <a:r>
              <a:rPr lang="cs-CZ" sz="1000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1" t="1399" r="2901" b="2402"/>
          <a:stretch/>
        </p:blipFill>
        <p:spPr bwMode="auto">
          <a:xfrm>
            <a:off x="5450889" y="1340528"/>
            <a:ext cx="3249228" cy="49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4301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1026" name="Picture 2" descr="C:\Users\Moravkova\Desktop\linka do prezentace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906" y="9525"/>
            <a:ext cx="9167813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308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23528" y="1340768"/>
            <a:ext cx="424847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b="1" dirty="0" smtClean="0"/>
              <a:t>POPIS</a:t>
            </a:r>
            <a:endParaRPr lang="cs-CZ" sz="1100" dirty="0" smtClean="0"/>
          </a:p>
          <a:p>
            <a:pPr algn="just"/>
            <a:r>
              <a:rPr lang="cs-CZ" sz="1100" dirty="0" smtClean="0"/>
              <a:t>Systém </a:t>
            </a:r>
            <a:r>
              <a:rPr lang="cs-CZ" sz="1100" dirty="0"/>
              <a:t>podobný paletovému hospodářství a skládá se z několika palet na samostatných bokem stojících stolicích, které nesou vždy přípravek pro uložení buď technologického příslušenství, nebo několika nástrojů .</a:t>
            </a:r>
          </a:p>
          <a:p>
            <a:pPr algn="just"/>
            <a:r>
              <a:rPr lang="cs-CZ" sz="1100" dirty="0"/>
              <a:t>Součástí systému je vodorovně posuvný manipulátor, který má za úkol paletu s nástroji, či příslušenstvím převzít z odkládací stolice a přemístit ji na stroj naproti vřeteni, kde si nástroje vlastním pohybem vřeteno převezme.</a:t>
            </a:r>
          </a:p>
          <a:p>
            <a:pPr algn="just"/>
            <a:r>
              <a:rPr lang="cs-CZ" sz="1100" dirty="0"/>
              <a:t>Výhodou tohoto systému proti verzi AVTP V1 je zejména větší modularita, umožňující vyměňovat v automatickém režimu i netypické nástroje. Další výhodou je menší velikost umožňující použití i u menších strojů.</a:t>
            </a:r>
          </a:p>
          <a:p>
            <a:endParaRPr lang="cs-CZ" sz="1100" b="1" dirty="0" smtClean="0"/>
          </a:p>
          <a:p>
            <a:endParaRPr lang="cs-CZ" sz="1100" b="1" dirty="0"/>
          </a:p>
          <a:p>
            <a:r>
              <a:rPr lang="cs-CZ" sz="1100" b="1" dirty="0" smtClean="0"/>
              <a:t>PARAMETRY  </a:t>
            </a:r>
            <a:r>
              <a:rPr lang="cs-CZ" sz="1100" dirty="0"/>
              <a:t> </a:t>
            </a:r>
          </a:p>
          <a:p>
            <a:pPr lvl="0"/>
            <a:r>
              <a:rPr lang="cs-CZ" sz="1100" b="1" i="1" dirty="0"/>
              <a:t>Upínací kužel </a:t>
            </a:r>
            <a:r>
              <a:rPr lang="cs-CZ" sz="1100" dirty="0" smtClean="0"/>
              <a:t>: ISO </a:t>
            </a:r>
            <a:r>
              <a:rPr lang="cs-CZ" sz="1100" dirty="0"/>
              <a:t>50… …..DIN 69 871-AD 50 </a:t>
            </a:r>
          </a:p>
          <a:p>
            <a:pPr lvl="0"/>
            <a:r>
              <a:rPr lang="cs-CZ" sz="1100" b="1" i="1" dirty="0"/>
              <a:t>Upínací </a:t>
            </a:r>
            <a:r>
              <a:rPr lang="cs-CZ" sz="1100" b="1" i="1" dirty="0" smtClean="0"/>
              <a:t>nástavec</a:t>
            </a:r>
            <a:r>
              <a:rPr lang="cs-CZ" sz="1100" dirty="0" smtClean="0"/>
              <a:t>: DIN </a:t>
            </a:r>
            <a:r>
              <a:rPr lang="cs-CZ" sz="1100" dirty="0"/>
              <a:t>69 872-A28</a:t>
            </a:r>
          </a:p>
          <a:p>
            <a:pPr lvl="0"/>
            <a:r>
              <a:rPr lang="cs-CZ" sz="1100" b="1" i="1" dirty="0"/>
              <a:t>Max. délka </a:t>
            </a:r>
            <a:r>
              <a:rPr lang="cs-CZ" sz="1100" b="1" i="1" dirty="0" smtClean="0"/>
              <a:t>nástroje</a:t>
            </a:r>
            <a:r>
              <a:rPr lang="cs-CZ" sz="1100" dirty="0" smtClean="0"/>
              <a:t>: 500  </a:t>
            </a:r>
            <a:r>
              <a:rPr lang="cs-CZ" sz="1100" dirty="0"/>
              <a:t>(mm)</a:t>
            </a:r>
          </a:p>
          <a:p>
            <a:pPr lvl="0"/>
            <a:r>
              <a:rPr lang="cs-CZ" sz="1100" b="1" i="1" dirty="0"/>
              <a:t>Max. průměr nástroje (s vynecháním sousedních </a:t>
            </a:r>
            <a:r>
              <a:rPr lang="cs-CZ" sz="1100" b="1" i="1" dirty="0" smtClean="0"/>
              <a:t>míst): </a:t>
            </a:r>
            <a:r>
              <a:rPr lang="cs-CZ" sz="1100" dirty="0" smtClean="0"/>
              <a:t>420 </a:t>
            </a:r>
            <a:r>
              <a:rPr lang="cs-CZ" sz="1100" dirty="0"/>
              <a:t>(mm)</a:t>
            </a:r>
          </a:p>
          <a:p>
            <a:pPr lvl="0"/>
            <a:r>
              <a:rPr lang="cs-CZ" sz="1100" b="1" i="1" dirty="0"/>
              <a:t>Max. hmotnost </a:t>
            </a:r>
            <a:r>
              <a:rPr lang="cs-CZ" sz="1100" b="1" i="1" dirty="0" smtClean="0"/>
              <a:t>nástroje</a:t>
            </a:r>
            <a:r>
              <a:rPr lang="cs-CZ" sz="1100" dirty="0" smtClean="0"/>
              <a:t>: 60 </a:t>
            </a:r>
            <a:r>
              <a:rPr lang="cs-CZ" sz="1100" dirty="0"/>
              <a:t>(kg)</a:t>
            </a:r>
          </a:p>
          <a:p>
            <a:pPr lvl="0"/>
            <a:r>
              <a:rPr lang="cs-CZ" sz="1100" b="1" i="1" dirty="0"/>
              <a:t>Max. moment na přírubě </a:t>
            </a:r>
            <a:r>
              <a:rPr lang="cs-CZ" sz="1100" b="1" i="1" dirty="0" smtClean="0"/>
              <a:t>nástroje</a:t>
            </a:r>
            <a:r>
              <a:rPr lang="cs-CZ" sz="1100" dirty="0" smtClean="0"/>
              <a:t>: 150 </a:t>
            </a:r>
            <a:r>
              <a:rPr lang="cs-CZ" sz="1100" dirty="0"/>
              <a:t>(</a:t>
            </a:r>
            <a:r>
              <a:rPr lang="cs-CZ" sz="1100" dirty="0" err="1"/>
              <a:t>Nm</a:t>
            </a:r>
            <a:r>
              <a:rPr lang="cs-CZ" sz="1100" dirty="0"/>
              <a:t>)</a:t>
            </a:r>
          </a:p>
          <a:p>
            <a:pPr lvl="0"/>
            <a:r>
              <a:rPr lang="cs-CZ" sz="1100" b="1" dirty="0"/>
              <a:t>Řídící </a:t>
            </a:r>
            <a:r>
              <a:rPr lang="cs-CZ" sz="1100" b="1" dirty="0" smtClean="0"/>
              <a:t>napětí</a:t>
            </a:r>
            <a:r>
              <a:rPr lang="cs-CZ" sz="1100" dirty="0" smtClean="0"/>
              <a:t>: 24V </a:t>
            </a:r>
            <a:r>
              <a:rPr lang="cs-CZ" sz="1100" dirty="0"/>
              <a:t>DC</a:t>
            </a:r>
          </a:p>
        </p:txBody>
      </p:sp>
      <p:pic>
        <p:nvPicPr>
          <p:cNvPr id="4098" name="Picture 2" descr="D:\iveta\aa VUTS\foto\AVP vencl\IMG_0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0981" y="1889829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6846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i="1" dirty="0"/>
              <a:t>Bylo vyvinuto v rámci projektu </a:t>
            </a:r>
            <a:r>
              <a:rPr lang="cs-CZ" b="1" i="1" dirty="0"/>
              <a:t>FR-TI2/738</a:t>
            </a:r>
            <a:r>
              <a:rPr lang="cs-CZ" i="1" dirty="0"/>
              <a:t> „Automatizované systémy výměny nástrojů pro horizontální obráběcí stroje“ podpořeného Ministerstvem průmyslu a obchodu. 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BE34C-2289-43FB-8CFD-FCE54C7D0DB1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566" y="2780928"/>
            <a:ext cx="479832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Moravkova\Desktop\linka do prezentace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96752"/>
            <a:ext cx="2266254" cy="254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528" y="1474746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POPIS</a:t>
            </a:r>
            <a:endParaRPr lang="cs-CZ" sz="1000" dirty="0" smtClean="0"/>
          </a:p>
          <a:p>
            <a:pPr algn="just"/>
            <a:r>
              <a:rPr lang="cs-CZ" sz="1000" dirty="0" smtClean="0"/>
              <a:t>V </a:t>
            </a:r>
            <a:r>
              <a:rPr lang="cs-CZ" sz="1000" dirty="0"/>
              <a:t>současné době je standardně využívána převážně hydraulická koncepce pohonů manipulátorů nástrojů pro střední stroje. Vzhledem ke stále se zvyšujícím požadavkům zákazníků na zkrácení času výměny a současně s klesající cenou elektrických komponent, se jako aktuální a moderní jeví pohon servomotory. Jednoznačnou výhodou je také vedle vyšší rychlosti a kratších manipulačních časů, lepší flexibilita pohonů a v neposlední řadě také jednodušší servis, kdy není nutno řešit obvyklé problémy hydraulických komponent (těsnost, robustní přívody, atd.).</a:t>
            </a:r>
          </a:p>
          <a:p>
            <a:pPr algn="just"/>
            <a:r>
              <a:rPr lang="cs-CZ" sz="1000" dirty="0"/>
              <a:t> Otáčení ruky je dosaženo přímým propojením převodovky se </a:t>
            </a:r>
            <a:r>
              <a:rPr lang="cs-CZ" sz="1000" dirty="0" err="1"/>
              <a:t>servopohonem</a:t>
            </a:r>
            <a:r>
              <a:rPr lang="cs-CZ" sz="1000" dirty="0"/>
              <a:t>. Výsuv ruky je z důvodu zástavbových rozměrů </a:t>
            </a:r>
            <a:r>
              <a:rPr lang="cs-CZ" sz="1000" dirty="0" err="1"/>
              <a:t>zpřevodován</a:t>
            </a:r>
            <a:r>
              <a:rPr lang="cs-CZ" sz="1000" dirty="0"/>
              <a:t> řemenovým pohonem na kuličkový hřídel.</a:t>
            </a:r>
          </a:p>
          <a:p>
            <a:endParaRPr lang="cs-CZ" sz="1000" dirty="0" smtClean="0"/>
          </a:p>
          <a:p>
            <a:r>
              <a:rPr lang="cs-CZ" sz="1000" b="1" dirty="0" smtClean="0"/>
              <a:t>PARAMETRY </a:t>
            </a:r>
            <a:r>
              <a:rPr lang="cs-CZ" sz="1000" dirty="0" smtClean="0"/>
              <a:t> </a:t>
            </a:r>
            <a:r>
              <a:rPr lang="cs-CZ" sz="1000" dirty="0"/>
              <a:t> </a:t>
            </a:r>
          </a:p>
          <a:p>
            <a:pPr lvl="0"/>
            <a:r>
              <a:rPr lang="cs-CZ" sz="1000" b="1" i="1" dirty="0"/>
              <a:t>Upínací kužel </a:t>
            </a:r>
            <a:r>
              <a:rPr lang="cs-CZ" sz="1000" dirty="0" smtClean="0"/>
              <a:t>: ISO </a:t>
            </a:r>
            <a:r>
              <a:rPr lang="cs-CZ" sz="1000" dirty="0"/>
              <a:t>50… …..DIN 69 871-AD 50 </a:t>
            </a:r>
          </a:p>
          <a:p>
            <a:pPr lvl="0"/>
            <a:r>
              <a:rPr lang="cs-CZ" sz="1000" b="1" i="1" dirty="0"/>
              <a:t>Upínací </a:t>
            </a:r>
            <a:r>
              <a:rPr lang="cs-CZ" sz="1000" b="1" i="1" dirty="0" smtClean="0"/>
              <a:t>nástavec</a:t>
            </a:r>
            <a:r>
              <a:rPr lang="cs-CZ" sz="1000" dirty="0" smtClean="0"/>
              <a:t>: DIN </a:t>
            </a:r>
            <a:r>
              <a:rPr lang="cs-CZ" sz="1000" dirty="0"/>
              <a:t>69 872-A28</a:t>
            </a:r>
          </a:p>
          <a:p>
            <a:pPr lvl="0"/>
            <a:r>
              <a:rPr lang="cs-CZ" sz="1000" b="1" i="1" dirty="0"/>
              <a:t>Max. délka </a:t>
            </a:r>
            <a:r>
              <a:rPr lang="cs-CZ" sz="1000" b="1" i="1" dirty="0" smtClean="0"/>
              <a:t>nástroje</a:t>
            </a:r>
            <a:r>
              <a:rPr lang="cs-CZ" sz="1000" dirty="0" smtClean="0"/>
              <a:t>: 500  </a:t>
            </a:r>
            <a:r>
              <a:rPr lang="cs-CZ" sz="1000" dirty="0"/>
              <a:t>(mm)</a:t>
            </a:r>
          </a:p>
          <a:p>
            <a:pPr lvl="0"/>
            <a:r>
              <a:rPr lang="cs-CZ" sz="1000" b="1" i="1" dirty="0"/>
              <a:t>Max. průměr nástroje (s vynecháním sousedních </a:t>
            </a:r>
            <a:r>
              <a:rPr lang="cs-CZ" sz="1000" b="1" i="1" dirty="0" smtClean="0"/>
              <a:t>míst): </a:t>
            </a:r>
            <a:r>
              <a:rPr lang="cs-CZ" sz="1000" dirty="0" smtClean="0"/>
              <a:t>320 </a:t>
            </a:r>
            <a:r>
              <a:rPr lang="cs-CZ" sz="1000" dirty="0"/>
              <a:t>(mm)</a:t>
            </a:r>
          </a:p>
          <a:p>
            <a:pPr lvl="0"/>
            <a:r>
              <a:rPr lang="cs-CZ" sz="1000" b="1" i="1" dirty="0"/>
              <a:t>Max. hmotnost </a:t>
            </a:r>
            <a:r>
              <a:rPr lang="cs-CZ" sz="1000" b="1" i="1" dirty="0" smtClean="0"/>
              <a:t>nástroje</a:t>
            </a:r>
            <a:r>
              <a:rPr lang="cs-CZ" sz="1000" dirty="0" smtClean="0"/>
              <a:t>: 30 </a:t>
            </a:r>
            <a:r>
              <a:rPr lang="cs-CZ" sz="1000" dirty="0"/>
              <a:t>(kg)</a:t>
            </a:r>
          </a:p>
          <a:p>
            <a:pPr lvl="0"/>
            <a:r>
              <a:rPr lang="cs-CZ" sz="1000" b="1" i="1" dirty="0"/>
              <a:t>Řídící </a:t>
            </a:r>
            <a:r>
              <a:rPr lang="cs-CZ" sz="1000" b="1" i="1" dirty="0" smtClean="0"/>
              <a:t>napětí</a:t>
            </a:r>
            <a:r>
              <a:rPr lang="cs-CZ" sz="1000" dirty="0" smtClean="0"/>
              <a:t>: 24V </a:t>
            </a:r>
            <a:r>
              <a:rPr lang="cs-CZ" sz="1000" dirty="0"/>
              <a:t>DC</a:t>
            </a:r>
          </a:p>
          <a:p>
            <a:r>
              <a:rPr lang="cs-CZ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70244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911</Words>
  <Application>Microsoft Office PowerPoint</Application>
  <PresentationFormat>Předvádění na obrazovce (4:3)</PresentationFormat>
  <Paragraphs>135</Paragraphs>
  <Slides>12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Morávková Iveta</dc:creator>
  <cp:lastModifiedBy>pc</cp:lastModifiedBy>
  <cp:revision>16</cp:revision>
  <dcterms:created xsi:type="dcterms:W3CDTF">2014-11-25T08:54:51Z</dcterms:created>
  <dcterms:modified xsi:type="dcterms:W3CDTF">2014-11-27T07:06:56Z</dcterms:modified>
</cp:coreProperties>
</file>